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64" r:id="rId5"/>
    <p:sldId id="266" r:id="rId6"/>
    <p:sldId id="260" r:id="rId7"/>
    <p:sldId id="267" r:id="rId8"/>
    <p:sldId id="257" r:id="rId9"/>
    <p:sldId id="268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860"/>
    <a:srgbClr val="3A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ac\Desktop\20160329%20Empaneled%20Tested%20by%200229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yrac\Desktop\20160329%20Empaneled%20Tested%20by%200229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yrac\Desktop\20160329%20Empaneled%20Tested%20by%200229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yrac\Desktop\20160329%20Empaneled%20Tested%20by%200229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Vista Tests 2015-2016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8560185185185185"/>
          <c:w val="0.89019685039370078"/>
          <c:h val="0.60359361329833772"/>
        </c:manualLayout>
      </c:layout>
      <c:lineChart>
        <c:grouping val="standard"/>
        <c:varyColors val="0"/>
        <c:ser>
          <c:idx val="0"/>
          <c:order val="0"/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Vista!$A$145:$A$159</c:f>
              <c:strCache>
                <c:ptCount val="1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</c:strCache>
            </c:strRef>
          </c:cat>
          <c:val>
            <c:numRef>
              <c:f>Vista!$B$145:$B$159</c:f>
              <c:numCache>
                <c:formatCode>General</c:formatCode>
                <c:ptCount val="14"/>
                <c:pt idx="0">
                  <c:v>205</c:v>
                </c:pt>
                <c:pt idx="1">
                  <c:v>179</c:v>
                </c:pt>
                <c:pt idx="2">
                  <c:v>256</c:v>
                </c:pt>
                <c:pt idx="3">
                  <c:v>209</c:v>
                </c:pt>
                <c:pt idx="4">
                  <c:v>199</c:v>
                </c:pt>
                <c:pt idx="5">
                  <c:v>247</c:v>
                </c:pt>
                <c:pt idx="6">
                  <c:v>223</c:v>
                </c:pt>
                <c:pt idx="7">
                  <c:v>152</c:v>
                </c:pt>
                <c:pt idx="8">
                  <c:v>194</c:v>
                </c:pt>
                <c:pt idx="9">
                  <c:v>200</c:v>
                </c:pt>
                <c:pt idx="10">
                  <c:v>194</c:v>
                </c:pt>
                <c:pt idx="11">
                  <c:v>180</c:v>
                </c:pt>
                <c:pt idx="12">
                  <c:v>177</c:v>
                </c:pt>
                <c:pt idx="13">
                  <c:v>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322256"/>
        <c:axId val="271718792"/>
      </c:lineChart>
      <c:catAx>
        <c:axId val="12932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18792"/>
        <c:crosses val="autoZero"/>
        <c:auto val="1"/>
        <c:lblAlgn val="ctr"/>
        <c:lblOffset val="100"/>
        <c:noMultiLvlLbl val="0"/>
      </c:catAx>
      <c:valAx>
        <c:axId val="27171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222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2">
            <a:tint val="96000"/>
            <a:shade val="100000"/>
            <a:hueMod val="92000"/>
            <a:satMod val="200000"/>
            <a:lumMod val="128000"/>
          </a:schemeClr>
        </a:gs>
        <a:gs pos="85000">
          <a:schemeClr val="bg2">
            <a:shade val="100000"/>
            <a:hueMod val="100000"/>
            <a:satMod val="110000"/>
            <a:lumMod val="130000"/>
          </a:schemeClr>
        </a:gs>
        <a:gs pos="100000">
          <a:schemeClr val="bg2">
            <a:shade val="78000"/>
            <a:hueMod val="118000"/>
            <a:satMod val="120000"/>
            <a:lumMod val="69000"/>
          </a:schemeClr>
        </a:gs>
      </a:gsLst>
      <a:lin ang="2520000" scaled="0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[20160329 Empaneled Tested by 02292016.xlsx]Vista!PivotTable18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Vista Red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Vista!$B$81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Vista!$A$82:$A$99</c:f>
              <c:multiLvlStrCache>
                <c:ptCount val="1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  <c:lvl>
                  <c:pt idx="0">
                    <c:v>VISTA RED</c:v>
                  </c:pt>
                </c:lvl>
              </c:multiLvlStrCache>
            </c:multiLvlStrRef>
          </c:cat>
          <c:val>
            <c:numRef>
              <c:f>Vista!$B$82:$B$99</c:f>
              <c:numCache>
                <c:formatCode>General</c:formatCode>
                <c:ptCount val="14"/>
                <c:pt idx="0">
                  <c:v>78</c:v>
                </c:pt>
                <c:pt idx="1">
                  <c:v>59</c:v>
                </c:pt>
                <c:pt idx="2">
                  <c:v>88</c:v>
                </c:pt>
                <c:pt idx="3">
                  <c:v>69</c:v>
                </c:pt>
                <c:pt idx="4">
                  <c:v>63</c:v>
                </c:pt>
                <c:pt idx="5">
                  <c:v>93</c:v>
                </c:pt>
                <c:pt idx="6">
                  <c:v>67</c:v>
                </c:pt>
                <c:pt idx="7">
                  <c:v>48</c:v>
                </c:pt>
                <c:pt idx="8">
                  <c:v>55</c:v>
                </c:pt>
                <c:pt idx="9">
                  <c:v>62</c:v>
                </c:pt>
                <c:pt idx="10">
                  <c:v>65</c:v>
                </c:pt>
                <c:pt idx="11">
                  <c:v>79</c:v>
                </c:pt>
                <c:pt idx="12">
                  <c:v>53</c:v>
                </c:pt>
                <c:pt idx="13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381184"/>
        <c:axId val="316223544"/>
      </c:lineChart>
      <c:catAx>
        <c:axId val="4843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23544"/>
        <c:crosses val="autoZero"/>
        <c:auto val="1"/>
        <c:lblAlgn val="ctr"/>
        <c:lblOffset val="100"/>
        <c:noMultiLvlLbl val="0"/>
      </c:catAx>
      <c:valAx>
        <c:axId val="31622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8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[20160329 Empaneled Tested by 02292016.xlsx]Vista!PivotTable15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Vista Green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Vista!$B$21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Vista!$A$22:$A$39</c:f>
              <c:multiLvlStrCache>
                <c:ptCount val="1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  <c:lvl>
                  <c:pt idx="0">
                    <c:v>VISTA GREEN</c:v>
                  </c:pt>
                </c:lvl>
              </c:multiLvlStrCache>
            </c:multiLvlStrRef>
          </c:cat>
          <c:val>
            <c:numRef>
              <c:f>Vista!$B$22:$B$39</c:f>
              <c:numCache>
                <c:formatCode>General</c:formatCode>
                <c:ptCount val="14"/>
                <c:pt idx="0">
                  <c:v>55</c:v>
                </c:pt>
                <c:pt idx="1">
                  <c:v>53</c:v>
                </c:pt>
                <c:pt idx="2">
                  <c:v>77</c:v>
                </c:pt>
                <c:pt idx="3">
                  <c:v>63</c:v>
                </c:pt>
                <c:pt idx="4">
                  <c:v>54</c:v>
                </c:pt>
                <c:pt idx="5">
                  <c:v>64</c:v>
                </c:pt>
                <c:pt idx="6">
                  <c:v>59</c:v>
                </c:pt>
                <c:pt idx="7">
                  <c:v>51</c:v>
                </c:pt>
                <c:pt idx="8">
                  <c:v>50</c:v>
                </c:pt>
                <c:pt idx="9">
                  <c:v>60</c:v>
                </c:pt>
                <c:pt idx="10">
                  <c:v>56</c:v>
                </c:pt>
                <c:pt idx="11">
                  <c:v>45</c:v>
                </c:pt>
                <c:pt idx="12">
                  <c:v>51</c:v>
                </c:pt>
                <c:pt idx="13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224328"/>
        <c:axId val="316224720"/>
      </c:lineChart>
      <c:catAx>
        <c:axId val="31622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24720"/>
        <c:crosses val="autoZero"/>
        <c:auto val="1"/>
        <c:lblAlgn val="ctr"/>
        <c:lblOffset val="100"/>
        <c:noMultiLvlLbl val="0"/>
      </c:catAx>
      <c:valAx>
        <c:axId val="31622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2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[20160329 Empaneled Tested by 02292016.xlsx]Vista!PivotTable17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Vista Orange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Vista!$B$61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Vista!$A$62:$A$79</c:f>
              <c:multiLvlStrCache>
                <c:ptCount val="14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  <c:lvl>
                  <c:pt idx="0">
                    <c:v>VISTA ORANGE</c:v>
                  </c:pt>
                </c:lvl>
              </c:multiLvlStrCache>
            </c:multiLvlStrRef>
          </c:cat>
          <c:val>
            <c:numRef>
              <c:f>Vista!$B$62:$B$79</c:f>
              <c:numCache>
                <c:formatCode>General</c:formatCode>
                <c:ptCount val="14"/>
                <c:pt idx="0">
                  <c:v>16</c:v>
                </c:pt>
                <c:pt idx="1">
                  <c:v>13</c:v>
                </c:pt>
                <c:pt idx="2">
                  <c:v>25</c:v>
                </c:pt>
                <c:pt idx="3">
                  <c:v>29</c:v>
                </c:pt>
                <c:pt idx="4">
                  <c:v>22</c:v>
                </c:pt>
                <c:pt idx="5">
                  <c:v>22</c:v>
                </c:pt>
                <c:pt idx="6">
                  <c:v>17</c:v>
                </c:pt>
                <c:pt idx="7">
                  <c:v>7</c:v>
                </c:pt>
                <c:pt idx="8">
                  <c:v>29</c:v>
                </c:pt>
                <c:pt idx="9">
                  <c:v>21</c:v>
                </c:pt>
                <c:pt idx="10">
                  <c:v>17</c:v>
                </c:pt>
                <c:pt idx="11">
                  <c:v>18</c:v>
                </c:pt>
                <c:pt idx="12">
                  <c:v>20</c:v>
                </c:pt>
                <c:pt idx="13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225504"/>
        <c:axId val="316225896"/>
      </c:lineChart>
      <c:catAx>
        <c:axId val="3162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25896"/>
        <c:crosses val="autoZero"/>
        <c:auto val="1"/>
        <c:lblAlgn val="ctr"/>
        <c:lblOffset val="100"/>
        <c:noMultiLvlLbl val="0"/>
      </c:catAx>
      <c:valAx>
        <c:axId val="31622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2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4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0E48-9C8C-47F0-AE3A-7A49302E2D59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CC01-C308-4D86-ADA9-7706E1641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42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Site Data Reports</a:t>
            </a:r>
          </a:p>
          <a:p>
            <a:r>
              <a:rPr lang="en-US" sz="4000" b="1" dirty="0" smtClean="0">
                <a:solidFill>
                  <a:srgbClr val="942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Clinic Leads</a:t>
            </a:r>
            <a:endParaRPr lang="en-US" sz="4000" b="1" dirty="0">
              <a:solidFill>
                <a:srgbClr val="942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5" y="363490"/>
            <a:ext cx="6082018" cy="3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0"/>
            <a:ext cx="11243257" cy="68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8" y="66677"/>
            <a:ext cx="7106912" cy="6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371051"/>
              </p:ext>
            </p:extLst>
          </p:nvPr>
        </p:nvGraphicFramePr>
        <p:xfrm>
          <a:off x="518160" y="267393"/>
          <a:ext cx="11208327" cy="628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0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011" y="147893"/>
            <a:ext cx="10130309" cy="6572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kern="1400" spc="-5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 for Validating Expanded Testing Report for SRCHC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data for the SRCHC Expanded Testing Reports will use the following methodology for validating the data.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reporting process here: S:\Clinics\HIV\Expanded%20HIV%20Testing\SRCHC%20ETG%20Reports\SRCHC%20ETG%20Reporting%20Process.docx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and paste results into excel spreadsheet.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all blank cells are checked for any hidden data (delete any content within these cells).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 results to eliminate data entry errors and erroneous results.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 by site in a Pivot Table, using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Rows: PCP’s Facility, Patient PCP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Values: 2_LastTestWithDate&amp;Result…,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EmpPatients.AccountNo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Columns: do not populate – it will auto-populate with Row and Value choices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Grand Total in the column for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EmpPatients.AccountNo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each site to create a separate worksheet with all of the empaneled patients.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 data by Result Date to group tested and not tested together.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random number generator (www.random.org) to select five patients from the group of tested, and five from the not tested.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tested patients go from line 2 through 5000, ask the number generator to choose numbers from 2 to 5000. Make a list of the five numbers, which you can then find (by line number) in the worksheet.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previous step for untested patients. (if patients start at 5001, as the random number generator to start from there as well)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each record within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eCW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determine accuracy of data.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95" y="218028"/>
            <a:ext cx="11158096" cy="6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9118" y="548640"/>
          <a:ext cx="11069002" cy="564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4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03" y="0"/>
            <a:ext cx="5838897" cy="6992940"/>
          </a:xfrm>
        </p:spPr>
      </p:pic>
    </p:spTree>
    <p:extLst>
      <p:ext uri="{BB962C8B-B14F-4D97-AF65-F5344CB8AC3E}">
        <p14:creationId xmlns:p14="http://schemas.microsoft.com/office/powerpoint/2010/main" val="399480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6473" y="471055"/>
          <a:ext cx="11305309" cy="602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3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72" y="0"/>
            <a:ext cx="6881099" cy="6745585"/>
          </a:xfrm>
        </p:spPr>
      </p:pic>
    </p:spTree>
    <p:extLst>
      <p:ext uri="{BB962C8B-B14F-4D97-AF65-F5344CB8AC3E}">
        <p14:creationId xmlns:p14="http://schemas.microsoft.com/office/powerpoint/2010/main" val="344640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CE4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744278"/>
              </p:ext>
            </p:extLst>
          </p:nvPr>
        </p:nvGraphicFramePr>
        <p:xfrm>
          <a:off x="620078" y="579120"/>
          <a:ext cx="10977562" cy="566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268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Rosa Community Health Centers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Tyra Corona</dc:creator>
  <cp:lastModifiedBy>karen peacock</cp:lastModifiedBy>
  <cp:revision>11</cp:revision>
  <dcterms:created xsi:type="dcterms:W3CDTF">2016-05-24T21:26:08Z</dcterms:created>
  <dcterms:modified xsi:type="dcterms:W3CDTF">2018-07-14T01:43:01Z</dcterms:modified>
</cp:coreProperties>
</file>